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68" r:id="rId11"/>
  </p:sldIdLst>
  <p:sldSz cx="18288000" cy="10287000"/>
  <p:notesSz cx="6858000" cy="9144000"/>
  <p:embeddedFontLst>
    <p:embeddedFont>
      <p:font typeface="Almarai" panose="020B0604020202020204" charset="-78"/>
      <p:regular r:id="rId13"/>
    </p:embeddedFont>
    <p:embeddedFont>
      <p:font typeface="Almarai Bold" panose="020B0604020202020204" charset="-78"/>
      <p:regular r:id="rId14"/>
    </p:embeddedFont>
    <p:embeddedFont>
      <p:font typeface="Berlin Sans FB" panose="020E0602020502020306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688A9-E7AA-4267-AC64-F8DD79BD99F6}" type="datetimeFigureOut">
              <a:rPr lang="en-ID" smtClean="0"/>
              <a:t>02/10/2025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9ECC-61B2-4B47-A64B-D3BE928D05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06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9ECC-61B2-4B47-A64B-D3BE928D05CE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040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65940" y="-491592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8" y="0"/>
                </a:lnTo>
                <a:lnTo>
                  <a:pt x="8754598" y="8754599"/>
                </a:lnTo>
                <a:lnTo>
                  <a:pt x="0" y="8754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201419" y="5061812"/>
            <a:ext cx="5246522" cy="7495031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-57142" r="-5714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12201419" y="5061812"/>
            <a:ext cx="5246522" cy="7495031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9144000" y="6196748"/>
            <a:ext cx="2564685" cy="3663835"/>
            <a:chOff x="0" y="0"/>
            <a:chExt cx="4445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8805262" y="-3450194"/>
            <a:ext cx="6752859" cy="9646942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1428" r="-21428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8805262" y="-3450194"/>
            <a:ext cx="6752859" cy="9646942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16605949" y="3464712"/>
            <a:ext cx="841991" cy="84199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26211" r="-126211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-5976625" y="4306703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9"/>
                </a:lnTo>
                <a:lnTo>
                  <a:pt x="0" y="8754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96882" y="108271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7582244"/>
            <a:ext cx="6611124" cy="44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9"/>
              </a:lnSpc>
              <a:spcBef>
                <a:spcPct val="0"/>
              </a:spcBef>
            </a:pPr>
            <a:r>
              <a:rPr lang="en-US" sz="2829" spc="432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Hari Budi Tjahyana,S.Psi.MM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5803" y="2564261"/>
            <a:ext cx="12153900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66"/>
              </a:lnSpc>
            </a:pPr>
            <a:r>
              <a:rPr lang="en-US" sz="9555" b="1" dirty="0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PSIKOLOGI INDUSTRI DAN ORGANISASI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90195" y="3049848"/>
            <a:ext cx="7569105" cy="7868257"/>
            <a:chOff x="0" y="0"/>
            <a:chExt cx="6108573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3"/>
              <a:stretch>
                <a:fillRect l="-133175" r="-13317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690195" y="736179"/>
            <a:ext cx="7569105" cy="7868257"/>
            <a:chOff x="0" y="0"/>
            <a:chExt cx="6108573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3"/>
              <a:stretch>
                <a:fillRect l="-133175" r="-13317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68977" y="3320418"/>
            <a:ext cx="5735021" cy="118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23"/>
              </a:lnSpc>
            </a:pPr>
            <a:r>
              <a:rPr lang="en-US" sz="6873" b="1" spc="419" dirty="0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THANK YOU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690195" y="-62141"/>
            <a:ext cx="7569105" cy="7868257"/>
            <a:chOff x="0" y="0"/>
            <a:chExt cx="6108573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4"/>
              <a:stretch>
                <a:fillRect l="-28012" r="-28012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9690195" y="1390043"/>
            <a:ext cx="7569105" cy="7868257"/>
            <a:chOff x="0" y="0"/>
            <a:chExt cx="6108573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3"/>
              <a:stretch>
                <a:fillRect l="-133175" r="-133175"/>
              </a:stretch>
            </a:blipFill>
          </p:spPr>
        </p:sp>
      </p:grpSp>
      <p:sp>
        <p:nvSpPr>
          <p:cNvPr id="11" name="Freeform 14">
            <a:extLst>
              <a:ext uri="{FF2B5EF4-FFF2-40B4-BE49-F238E27FC236}">
                <a16:creationId xmlns:a16="http://schemas.microsoft.com/office/drawing/2014/main" id="{9FE131A5-5B7F-4F53-AA8A-50965FFF54D6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6A4C8835-D6C5-4197-A62A-610F1436AD8B}"/>
              </a:ext>
            </a:extLst>
          </p:cNvPr>
          <p:cNvSpPr txBox="1">
            <a:spLocks/>
          </p:cNvSpPr>
          <p:nvPr/>
        </p:nvSpPr>
        <p:spPr>
          <a:xfrm>
            <a:off x="1460306" y="2406747"/>
            <a:ext cx="11658600" cy="7315200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endParaRPr lang="en-US" sz="4200" dirty="0">
              <a:latin typeface="Berlin Sans FB" pitchFamily="34" charset="0"/>
            </a:endParaRPr>
          </a:p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ORGANISASI = ENTITAS SOSIAL YANG DIBENTUK SECARA SENGAJA UNTUK MENCAPAI  </a:t>
            </a:r>
          </a:p>
          <a:p>
            <a:pPr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    TUJUAN BERSAMA</a:t>
            </a:r>
          </a:p>
          <a:p>
            <a:pPr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ENTITAS SOSIAL = KUMPULAN INDIVIDU-INDIVIDU YANG MEMILIKI KESAMAAN </a:t>
            </a:r>
          </a:p>
          <a:p>
            <a:pPr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   KEPENTINGAN YANG DENGAN SENGAJA MENGIKATKAN DIRI DALAM SUATU KELOMPOK </a:t>
            </a:r>
          </a:p>
          <a:p>
            <a:pPr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   UNTUK MEMUDAHKAN PENCAPAIAN TUJUAN</a:t>
            </a:r>
          </a:p>
          <a:p>
            <a:pPr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ASUMSI :  BEKERJA BERSAMA-SAMA LEBIH EFEKTIF DIBANDING BEKERJA SENDIRI-</a:t>
            </a:r>
          </a:p>
          <a:p>
            <a:pPr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   SENDIRI DALAM  UPAYA MENCAPAI TUJUAN</a:t>
            </a:r>
          </a:p>
          <a:p>
            <a:pPr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NORMA/NILAI = ATURAN (HUKUM), MEKANISME, PROSEDUR, KEBIASAAN YANG </a:t>
            </a:r>
          </a:p>
          <a:p>
            <a:pPr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   DISEPAKATI BERSAMA UNTUK MENCAPAI TUJUAN BERSAMA .  NILAI = WHAT IS </a:t>
            </a:r>
          </a:p>
          <a:p>
            <a:pPr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   IMPORTANT FOR US</a:t>
            </a:r>
          </a:p>
          <a:p>
            <a:pPr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200" dirty="0">
                <a:solidFill>
                  <a:schemeClr val="bg1"/>
                </a:solidFill>
                <a:latin typeface="Berlin Sans FB" pitchFamily="34" charset="0"/>
              </a:rPr>
              <a:t>SETIAP ORGANISASI MEMILIKI VISI, MISI, DAN TUJUAN YANG HENDAK DICAPAI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48618191-E44C-4D46-A6A9-0F3248259E64}"/>
              </a:ext>
            </a:extLst>
          </p:cNvPr>
          <p:cNvSpPr txBox="1">
            <a:spLocks/>
          </p:cNvSpPr>
          <p:nvPr/>
        </p:nvSpPr>
        <p:spPr>
          <a:xfrm>
            <a:off x="3314700" y="685800"/>
            <a:ext cx="11658600" cy="1485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latin typeface="Berlin Sans FB" panose="020E0602020502020306" pitchFamily="34" charset="0"/>
              </a:rPr>
              <a:t> </a:t>
            </a:r>
            <a:r>
              <a:rPr lang="en-US" altLang="en-US" sz="4800" dirty="0">
                <a:solidFill>
                  <a:schemeClr val="bg1"/>
                </a:solidFill>
                <a:latin typeface="Berlin Sans FB" panose="020E0602020502020306" pitchFamily="34" charset="0"/>
              </a:rPr>
              <a:t>KONSEP ORGANISASI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1028700" y="1928719"/>
            <a:ext cx="13363914" cy="8058387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</a:rPr>
              <a:t>ORGANISASI =  SISTEM</a:t>
            </a:r>
          </a:p>
          <a:p>
            <a:pPr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</a:rPr>
              <a:t>ORGANISASI TERDIRI DARI INDIVIDU-INDIVIDU YANG SALING </a:t>
            </a:r>
          </a:p>
          <a:p>
            <a:pPr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</a:rPr>
              <a:t>   BERINTERAKSI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</a:rPr>
              <a:t>ORGANISASI = MEMBEDAKAN ANTARA IN-GROUP VS OUT-GROUP </a:t>
            </a:r>
          </a:p>
          <a:p>
            <a:pPr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</a:rPr>
              <a:t>   (ANGGOTA VS NON ANGGOTA)</a:t>
            </a:r>
          </a:p>
          <a:p>
            <a:pPr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</a:rPr>
              <a:t>ORGANISASI </a:t>
            </a:r>
            <a:r>
              <a:rPr lang="en-US" sz="90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 POWER RELATION  :  </a:t>
            </a:r>
            <a:r>
              <a:rPr lang="en-US" sz="9000" dirty="0">
                <a:solidFill>
                  <a:schemeClr val="bg1"/>
                </a:solidFill>
                <a:latin typeface="Berlin Sans FB" pitchFamily="34" charset="0"/>
              </a:rPr>
              <a:t>ATASAN-BAWAHAN; LEADER-FOLLOWERS;   ELIT-</a:t>
            </a:r>
          </a:p>
          <a:p>
            <a:pPr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</a:rPr>
              <a:t>   MASSA</a:t>
            </a:r>
            <a:endParaRPr lang="en-US" sz="9000" dirty="0">
              <a:solidFill>
                <a:schemeClr val="bg1"/>
              </a:solidFill>
              <a:latin typeface="Berlin Sans FB" pitchFamily="34" charset="0"/>
              <a:sym typeface="Wingdings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  <a:sym typeface="Wingding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MISI, VISI, STRATEGI. MISI = WHY WE EXIST.  VISI = WHAT WE WANT TO BE.  STRATEGI = </a:t>
            </a:r>
          </a:p>
          <a:p>
            <a:pPr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   GAME PLAN = BAGAIMANA MEMANFAATKAN SUMBER DAYA UNTUK MEMENANGKAN </a:t>
            </a:r>
          </a:p>
          <a:p>
            <a:pPr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   KOMPETISI</a:t>
            </a:r>
          </a:p>
          <a:p>
            <a:pPr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  <a:sym typeface="Wingding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ORGANISASI → HUMAN CAPITAL (SKILL, KNOWLEDGE, ATTITUDE) + ORGANIZATIONAL </a:t>
            </a:r>
          </a:p>
          <a:p>
            <a:pPr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   CAPITAL (CULTURE, LEADERSHIP, COLLABORATION)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  <a:sym typeface="Wingding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ORGANIZATIONAL DEVELOPMENT (OD) → GAB STR+STRATEGI+KULTUR+MANUSIA </a:t>
            </a:r>
          </a:p>
          <a:p>
            <a:pPr>
              <a:defRPr/>
            </a:pPr>
            <a:r>
              <a:rPr lang="en-US" sz="90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   UNTUK  MENINGKATKAN EFEKTIVITAS KINERJA ORGANISASI</a:t>
            </a:r>
            <a:endParaRPr lang="en-US" sz="90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7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416CDF-AE83-4435-9E9D-771525C48E8B}"/>
              </a:ext>
            </a:extLst>
          </p:cNvPr>
          <p:cNvSpPr txBox="1">
            <a:spLocks/>
          </p:cNvSpPr>
          <p:nvPr/>
        </p:nvSpPr>
        <p:spPr>
          <a:xfrm>
            <a:off x="1756823" y="2276710"/>
            <a:ext cx="11658600" cy="1485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solidFill>
                  <a:schemeClr val="bg1"/>
                </a:solidFill>
                <a:latin typeface="Berlin Sans FB" panose="020E0602020502020306" pitchFamily="34" charset="0"/>
              </a:rPr>
              <a:t> STRUKTUR ORGANISASI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5598054-B982-412B-91CD-1545B56F76E0}"/>
              </a:ext>
            </a:extLst>
          </p:cNvPr>
          <p:cNvSpPr txBox="1">
            <a:spLocks/>
          </p:cNvSpPr>
          <p:nvPr/>
        </p:nvSpPr>
        <p:spPr>
          <a:xfrm>
            <a:off x="2144720" y="3198882"/>
            <a:ext cx="11658600" cy="7315200"/>
          </a:xfrm>
          <a:prstGeom prst="rect">
            <a:avLst/>
          </a:prstGeom>
        </p:spPr>
        <p:txBody>
          <a:bodyPr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endParaRPr lang="en-US" sz="69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0500" dirty="0">
                <a:solidFill>
                  <a:schemeClr val="bg1"/>
                </a:solidFill>
                <a:latin typeface="Berlin Sans FB" pitchFamily="34" charset="0"/>
              </a:rPr>
              <a:t>BAGAN / CHART</a:t>
            </a:r>
            <a:r>
              <a:rPr lang="en-US" sz="105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GARIS KOMANDO DAN KOORDINASI (WHO REPORTS TO WHOM)</a:t>
            </a:r>
          </a:p>
          <a:p>
            <a:pPr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0500" dirty="0">
                <a:solidFill>
                  <a:schemeClr val="bg1"/>
                </a:solidFill>
                <a:latin typeface="Berlin Sans FB" pitchFamily="34" charset="0"/>
              </a:rPr>
              <a:t>KOMPLEKSITAS TUGAS, TANGGUNG-JAWAB, DAN </a:t>
            </a:r>
          </a:p>
          <a:p>
            <a:pPr marL="0" indent="0">
              <a:buNone/>
              <a:defRPr/>
            </a:pPr>
            <a:r>
              <a:rPr lang="en-US" sz="10500" dirty="0">
                <a:solidFill>
                  <a:schemeClr val="bg1"/>
                </a:solidFill>
                <a:latin typeface="Berlin Sans FB" pitchFamily="34" charset="0"/>
              </a:rPr>
              <a:t>    WEWENANG (WHO DOES WHAT)</a:t>
            </a:r>
          </a:p>
          <a:p>
            <a:pPr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0500" dirty="0">
                <a:solidFill>
                  <a:schemeClr val="bg1"/>
                </a:solidFill>
                <a:latin typeface="Berlin Sans FB" pitchFamily="34" charset="0"/>
              </a:rPr>
              <a:t>POWER RELATION</a:t>
            </a:r>
          </a:p>
          <a:p>
            <a:pPr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0500" dirty="0">
                <a:solidFill>
                  <a:schemeClr val="bg1"/>
                </a:solidFill>
                <a:latin typeface="Berlin Sans FB" pitchFamily="34" charset="0"/>
              </a:rPr>
              <a:t>KOMPLESITAS ATURAN, MEKANISME, PROSEDUR  (THE DO AND THE DON’T)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9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CEFFFF-D905-475B-8D03-54C96EF7FF59}"/>
              </a:ext>
            </a:extLst>
          </p:cNvPr>
          <p:cNvSpPr txBox="1">
            <a:spLocks/>
          </p:cNvSpPr>
          <p:nvPr/>
        </p:nvSpPr>
        <p:spPr>
          <a:xfrm>
            <a:off x="3314700" y="685800"/>
            <a:ext cx="11658600" cy="1485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solidFill>
                  <a:schemeClr val="bg1"/>
                </a:solidFill>
                <a:latin typeface="Berlin Sans FB" panose="020E0602020502020306" pitchFamily="34" charset="0"/>
              </a:rPr>
              <a:t> DISAIN ORGANISASI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E90E999-2639-491F-AB1C-531F28C19B7B}"/>
              </a:ext>
            </a:extLst>
          </p:cNvPr>
          <p:cNvSpPr txBox="1">
            <a:spLocks/>
          </p:cNvSpPr>
          <p:nvPr/>
        </p:nvSpPr>
        <p:spPr>
          <a:xfrm>
            <a:off x="1756822" y="2217610"/>
            <a:ext cx="13216477" cy="7495032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DISAIN ORGANISASI = BLUE PRINT, KONSTRUKSI</a:t>
            </a:r>
            <a:endParaRPr lang="en-US" sz="14400" dirty="0">
              <a:solidFill>
                <a:schemeClr val="bg1"/>
              </a:solidFill>
              <a:latin typeface="Berlin Sans FB" pitchFamily="34" charset="0"/>
              <a:sym typeface="Wingdings"/>
            </a:endParaRPr>
          </a:p>
          <a:p>
            <a:pPr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PILIHAN BENTUK ORGANISASI YANG DIPANDANG </a:t>
            </a:r>
          </a:p>
          <a:p>
            <a:pPr marL="0" indent="0">
              <a:buNone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PALING EFEKTIF UNTUK MENCAPAI TUJUAN BERSAMA  </a:t>
            </a:r>
          </a:p>
          <a:p>
            <a:pPr marL="0" indent="0">
              <a:buNone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MISALNYA : STRUKTUR HIRARKIS, FLAT, </a:t>
            </a:r>
          </a:p>
          <a:p>
            <a:pPr marL="0" indent="0">
              <a:buNone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ATAU BENTUK-BENTUK LAIN YANG DIPILIH</a:t>
            </a: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KARENA ORGANISASI = SISTEM TERBUKA </a:t>
            </a: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 DISAIN </a:t>
            </a:r>
          </a:p>
          <a:p>
            <a:pPr marL="0" indent="0">
              <a:buNone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    ORGANISASI BERSIFAT DINAMIS  KONSTRUKSI, </a:t>
            </a:r>
          </a:p>
          <a:p>
            <a:pPr marL="0" indent="0">
              <a:buNone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    ATURAN, MEKANISME, NORMA BISA BERUBAH  </a:t>
            </a:r>
          </a:p>
          <a:p>
            <a:pPr marL="0" indent="0">
              <a:buNone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    SEIRING DENGAN PERKEMBANGAN LINGKUNGAN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DISAIN ORGANISASI = GAB. ELEMEN STR-KULTUR-</a:t>
            </a:r>
          </a:p>
          <a:p>
            <a:pPr marL="0" indent="0">
              <a:buNone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 NORMA/NILAI-STRATEGI</a:t>
            </a:r>
          </a:p>
          <a:p>
            <a:pPr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5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1B790B-8019-42A4-91A7-7F293B7EBB33}"/>
              </a:ext>
            </a:extLst>
          </p:cNvPr>
          <p:cNvSpPr txBox="1">
            <a:spLocks/>
          </p:cNvSpPr>
          <p:nvPr/>
        </p:nvSpPr>
        <p:spPr>
          <a:xfrm>
            <a:off x="3314700" y="685800"/>
            <a:ext cx="11658600" cy="1485900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Berlin Sans FB" pitchFamily="34" charset="0"/>
              </a:rPr>
              <a:t> TEORI ORGANISASI VS PERILAKU ORGANISASI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5703900-7CC5-4526-849D-61808EA68C4A}"/>
              </a:ext>
            </a:extLst>
          </p:cNvPr>
          <p:cNvSpPr txBox="1">
            <a:spLocks/>
          </p:cNvSpPr>
          <p:nvPr/>
        </p:nvSpPr>
        <p:spPr>
          <a:xfrm>
            <a:off x="2287956" y="2378803"/>
            <a:ext cx="12915900" cy="788670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TEORI ORGANISASI = STUDI TENTANG STRUKTUR DAN DISAIN ORGANISASI → LINTAS DISIPLIN (SOSIOLOGI,    ANTROPOLOGI, PSIKOLOGI-SOSIAL, HUKUM,  POLITIK)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   JOB DISCRIPTION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   PROSEDUR, MEKANISME, NORMA    </a:t>
            </a:r>
          </a:p>
          <a:p>
            <a:pPr marL="0" indent="0">
              <a:buNone/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PERILAKU ORGANISASI  : STUDI TENTANG DAMPAK YANG DIAKIBATKAN OLEH PERILAKU INDIVIDU /  KELOMPOK TERHADAP KINERJA ORGANISASI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LEADERSHIP STYLE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DOMINANT SUB-GROUP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BUDAYA ORGANISASI : KEBIASAAN-KEBIASAAN  </a:t>
            </a:r>
          </a:p>
          <a:p>
            <a:pPr marL="0" indent="0">
              <a:buNone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    YANG (SELALU) DILAKUKAN ORGANISASI</a:t>
            </a: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</a:t>
            </a: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4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F2C36DD-6119-4DAF-BCA6-3F915F3A6240}"/>
              </a:ext>
            </a:extLst>
          </p:cNvPr>
          <p:cNvSpPr txBox="1">
            <a:spLocks/>
          </p:cNvSpPr>
          <p:nvPr/>
        </p:nvSpPr>
        <p:spPr>
          <a:xfrm>
            <a:off x="3314700" y="685800"/>
            <a:ext cx="11658600" cy="1485900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Berlin Sans FB" pitchFamily="34" charset="0"/>
              </a:rPr>
              <a:t> TEORI FUNGSIONAL VS STRUKTURAL KONFLIK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8912BCF-86A7-4C76-8ADA-69DE488C135E}"/>
              </a:ext>
            </a:extLst>
          </p:cNvPr>
          <p:cNvSpPr txBox="1">
            <a:spLocks/>
          </p:cNvSpPr>
          <p:nvPr/>
        </p:nvSpPr>
        <p:spPr>
          <a:xfrm>
            <a:off x="1981459" y="2287949"/>
            <a:ext cx="11658600" cy="731520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TEORI FUNGSIONAL  (POSITIVISM) </a:t>
            </a:r>
          </a:p>
          <a:p>
            <a:pPr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ORGANISASI ADALAH INSTRUMEN FUNGSIONAL UNTUK MENCAPAI TUJUAN.  HARUS DIPASTIKAN BAHWA SEMUA KOMPONEN BERFUNGSI NORMAL. KONFLIK HARUS DIHINDARI KARENA MENGHAMBAT PENCAPAIAN TUJUAN</a:t>
            </a:r>
          </a:p>
          <a:p>
            <a:pPr marL="0" indent="0">
              <a:buNone/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STRUKTURAL-KONFLIK (MARX)</a:t>
            </a:r>
          </a:p>
          <a:p>
            <a:pPr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STRUKTUR DAN PERILAKU ORGANISASI CENDERUNG MENCIPTAKAN POLA HUBUNGAN KONFLIK (BAIK VERTIKAL MAUPUN HORIZONTAL).  KONFLIK = GEJALA SERBA HADIR.  KONFLIK MEMBUAT ORGANISASI MENJADI DINAMIS DAN INOVATIF  </a:t>
            </a: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</a:t>
            </a: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D7D689-BAD0-48C4-BC13-897F5F860217}"/>
              </a:ext>
            </a:extLst>
          </p:cNvPr>
          <p:cNvSpPr txBox="1">
            <a:spLocks/>
          </p:cNvSpPr>
          <p:nvPr/>
        </p:nvSpPr>
        <p:spPr>
          <a:xfrm>
            <a:off x="3307080" y="571500"/>
            <a:ext cx="11658600" cy="1485900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Berlin Sans FB" pitchFamily="34" charset="0"/>
              </a:rPr>
              <a:t> MODERNISM,  POST-MODERNISM, </a:t>
            </a:r>
            <a:br>
              <a:rPr lang="en-US" sz="48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Berlin Sans FB" pitchFamily="34" charset="0"/>
              </a:rPr>
              <a:t>CRITICAL THEORY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F0F64C-0F56-44EB-873E-588F328E4A70}"/>
              </a:ext>
            </a:extLst>
          </p:cNvPr>
          <p:cNvSpPr txBox="1">
            <a:spLocks/>
          </p:cNvSpPr>
          <p:nvPr/>
        </p:nvSpPr>
        <p:spPr>
          <a:xfrm>
            <a:off x="2621020" y="2495080"/>
            <a:ext cx="12230100" cy="7495032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 MODERNISME : PEMIKIRAN YANG DIPENGARUHI OLEH KONDISI EKSPANSI EKONOMI SEBAGAI AKIBAT REVOLUSI INDUSTRI PADA ABAD KE-18</a:t>
            </a:r>
            <a:r>
              <a:rPr lang="en-US" sz="14400" dirty="0">
                <a:solidFill>
                  <a:schemeClr val="bg1"/>
                </a:solidFill>
                <a:sym typeface="Wingdings"/>
              </a:rPr>
              <a:t>→ </a:t>
            </a: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MELAHIRKAN FAHAM KAPITALISME</a:t>
            </a:r>
          </a:p>
          <a:p>
            <a:pPr marL="0" indent="0">
              <a:buNone/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POSTMODERNISM : PEMIKIRAN PASCA REVOLUSI INDUSTRI.  KAPITALISME BUKAN TUJUAN AKHIR, TETAPI HANYA SEBUAH FASE DALAM EVOLUSI MASYARAKAT.  KAPITALISME = HUBUNGAN EKSPLOITATIF ANTARA MAJIKAN – BURUH (PROLETARIAT).  FASE YANG DIIDAMKAN UNTUK MENCAPAI KESEJAHTERAAN MASYARAKAT = SOSIALISME (KARL MARX).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CRITICAL THEORY : PEMIKIRAN YANG FOKUS MENYOROTI KONDISI LAPISAN BAWAH DALAM ORGANISASI</a:t>
            </a: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</a:t>
            </a: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0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FAC6FB-9E33-4A35-84A7-C904E38C6C20}"/>
              </a:ext>
            </a:extLst>
          </p:cNvPr>
          <p:cNvSpPr txBox="1">
            <a:spLocks/>
          </p:cNvSpPr>
          <p:nvPr/>
        </p:nvSpPr>
        <p:spPr>
          <a:xfrm>
            <a:off x="3314700" y="685800"/>
            <a:ext cx="11658600" cy="1485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solidFill>
                  <a:schemeClr val="bg1"/>
                </a:solidFill>
                <a:latin typeface="Berlin Sans FB" panose="020E0602020502020306" pitchFamily="34" charset="0"/>
              </a:rPr>
              <a:t> ORGANISASI  VS  MANAJEMEN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CFEE2B2-80DC-4A63-87EF-4E05461E3749}"/>
              </a:ext>
            </a:extLst>
          </p:cNvPr>
          <p:cNvSpPr txBox="1">
            <a:spLocks/>
          </p:cNvSpPr>
          <p:nvPr/>
        </p:nvSpPr>
        <p:spPr>
          <a:xfrm>
            <a:off x="2560186" y="1928861"/>
            <a:ext cx="11658600" cy="731520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  <a:sym typeface="Wingdings"/>
              </a:rPr>
              <a:t>ORGANISASI → TEORI ORGANISASI + PERILAKU ORGANISASI</a:t>
            </a:r>
          </a:p>
          <a:p>
            <a:pPr marL="0" indent="0">
              <a:buNone/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MANAJEMEN</a:t>
            </a:r>
          </a:p>
          <a:p>
            <a:pPr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FUNGSI MANAJEMEN TERDIRI DARI : PLANNING, ORGANIZING, ACTUATING, DAN CONTROLLING (POAC)</a:t>
            </a:r>
          </a:p>
          <a:p>
            <a:pPr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DI DALAM FUNGSI MANAJEMEN TERDAPAT ASPEK ORGANISASI</a:t>
            </a:r>
          </a:p>
          <a:p>
            <a:pPr>
              <a:defRPr/>
            </a:pPr>
            <a:endParaRPr lang="en-US" sz="18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7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MANAJEMEN → MENCAPAI TUJUAN MELALUI (PERILAKU) ORANG LAIN → HOW TO MANAGE / HOW TO DRIVE PEOPLE TO ACHIEVE GOALS.  MANAJEMEN MEMPELAJARI EFEKTIVITAS LEADERSHIP,  EFEKTIVITAS KOMUNIKASI,  LEGITIMASI → BIDANG KAJIAN ORGANISASI</a:t>
            </a: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r>
              <a:rPr lang="en-US" sz="14400" dirty="0">
                <a:solidFill>
                  <a:schemeClr val="bg1"/>
                </a:solidFill>
                <a:latin typeface="Berlin Sans FB" pitchFamily="34" charset="0"/>
              </a:rPr>
              <a:t>   </a:t>
            </a:r>
          </a:p>
          <a:p>
            <a:pPr>
              <a:defRPr/>
            </a:pPr>
            <a:endParaRPr lang="en-US" sz="14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05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42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90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54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652</Words>
  <Application>Microsoft Office PowerPoint</Application>
  <PresentationFormat>Custom</PresentationFormat>
  <Paragraphs>170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Berlin Sans FB</vt:lpstr>
      <vt:lpstr>Arial</vt:lpstr>
      <vt:lpstr>Almarai</vt:lpstr>
      <vt:lpstr>Wingdings</vt:lpstr>
      <vt:lpstr>Calibri</vt:lpstr>
      <vt:lpstr>Almarai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INTERVENSI DALAM PIO</dc:title>
  <dc:creator>Hype GLK</dc:creator>
  <cp:lastModifiedBy>Hype GLK</cp:lastModifiedBy>
  <cp:revision>10</cp:revision>
  <dcterms:created xsi:type="dcterms:W3CDTF">2006-08-16T00:00:00Z</dcterms:created>
  <dcterms:modified xsi:type="dcterms:W3CDTF">2025-10-02T02:34:20Z</dcterms:modified>
  <dc:identifier>DAGzqPY0xKc</dc:identifier>
</cp:coreProperties>
</file>